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8" r:id="rId2"/>
  </p:sldIdLst>
  <p:sldSz cx="51120675" cy="242998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653" userDrawn="1">
          <p15:clr>
            <a:srgbClr val="A4A3A4"/>
          </p15:clr>
        </p15:guide>
        <p15:guide id="2" pos="161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F50"/>
    <a:srgbClr val="0070C0"/>
    <a:srgbClr val="C00000"/>
    <a:srgbClr val="FFFFFF"/>
    <a:srgbClr val="F7CE00"/>
    <a:srgbClr val="F0CE80"/>
    <a:srgbClr val="3C4043"/>
    <a:srgbClr val="80AED0"/>
    <a:srgbClr val="BDACA1"/>
    <a:srgbClr val="F1F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66" autoAdjust="0"/>
    <p:restoredTop sz="94660"/>
  </p:normalViewPr>
  <p:slideViewPr>
    <p:cSldViewPr snapToGrid="0">
      <p:cViewPr>
        <p:scale>
          <a:sx n="10" d="100"/>
          <a:sy n="10" d="100"/>
        </p:scale>
        <p:origin x="1456" y="652"/>
      </p:cViewPr>
      <p:guideLst>
        <p:guide orient="horz" pos="7653"/>
        <p:guide pos="1610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41DD-FF18-4203-97C4-E6BE6FC91750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84150" y="1143000"/>
            <a:ext cx="6489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FAA54-F901-44FB-A8A1-14746ACADD5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98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19804" rtl="0" eaLnBrk="1" latinLnBrk="1" hangingPunct="1">
      <a:defRPr sz="4751" kern="1200">
        <a:solidFill>
          <a:schemeClr val="tx1"/>
        </a:solidFill>
        <a:latin typeface="+mn-lt"/>
        <a:ea typeface="+mn-ea"/>
        <a:cs typeface="+mn-cs"/>
      </a:defRPr>
    </a:lvl1pPr>
    <a:lvl2pPr marL="1809902" algn="l" defTabSz="3619804" rtl="0" eaLnBrk="1" latinLnBrk="1" hangingPunct="1">
      <a:defRPr sz="4751" kern="1200">
        <a:solidFill>
          <a:schemeClr val="tx1"/>
        </a:solidFill>
        <a:latin typeface="+mn-lt"/>
        <a:ea typeface="+mn-ea"/>
        <a:cs typeface="+mn-cs"/>
      </a:defRPr>
    </a:lvl2pPr>
    <a:lvl3pPr marL="3619804" algn="l" defTabSz="3619804" rtl="0" eaLnBrk="1" latinLnBrk="1" hangingPunct="1">
      <a:defRPr sz="4751" kern="1200">
        <a:solidFill>
          <a:schemeClr val="tx1"/>
        </a:solidFill>
        <a:latin typeface="+mn-lt"/>
        <a:ea typeface="+mn-ea"/>
        <a:cs typeface="+mn-cs"/>
      </a:defRPr>
    </a:lvl3pPr>
    <a:lvl4pPr marL="5429706" algn="l" defTabSz="3619804" rtl="0" eaLnBrk="1" latinLnBrk="1" hangingPunct="1">
      <a:defRPr sz="4751" kern="1200">
        <a:solidFill>
          <a:schemeClr val="tx1"/>
        </a:solidFill>
        <a:latin typeface="+mn-lt"/>
        <a:ea typeface="+mn-ea"/>
        <a:cs typeface="+mn-cs"/>
      </a:defRPr>
    </a:lvl4pPr>
    <a:lvl5pPr marL="7239608" algn="l" defTabSz="3619804" rtl="0" eaLnBrk="1" latinLnBrk="1" hangingPunct="1">
      <a:defRPr sz="4751" kern="1200">
        <a:solidFill>
          <a:schemeClr val="tx1"/>
        </a:solidFill>
        <a:latin typeface="+mn-lt"/>
        <a:ea typeface="+mn-ea"/>
        <a:cs typeface="+mn-cs"/>
      </a:defRPr>
    </a:lvl5pPr>
    <a:lvl6pPr marL="9049509" algn="l" defTabSz="3619804" rtl="0" eaLnBrk="1" latinLnBrk="1" hangingPunct="1">
      <a:defRPr sz="4751" kern="1200">
        <a:solidFill>
          <a:schemeClr val="tx1"/>
        </a:solidFill>
        <a:latin typeface="+mn-lt"/>
        <a:ea typeface="+mn-ea"/>
        <a:cs typeface="+mn-cs"/>
      </a:defRPr>
    </a:lvl6pPr>
    <a:lvl7pPr marL="10859411" algn="l" defTabSz="3619804" rtl="0" eaLnBrk="1" latinLnBrk="1" hangingPunct="1">
      <a:defRPr sz="4751" kern="1200">
        <a:solidFill>
          <a:schemeClr val="tx1"/>
        </a:solidFill>
        <a:latin typeface="+mn-lt"/>
        <a:ea typeface="+mn-ea"/>
        <a:cs typeface="+mn-cs"/>
      </a:defRPr>
    </a:lvl7pPr>
    <a:lvl8pPr marL="12669313" algn="l" defTabSz="3619804" rtl="0" eaLnBrk="1" latinLnBrk="1" hangingPunct="1">
      <a:defRPr sz="4751" kern="1200">
        <a:solidFill>
          <a:schemeClr val="tx1"/>
        </a:solidFill>
        <a:latin typeface="+mn-lt"/>
        <a:ea typeface="+mn-ea"/>
        <a:cs typeface="+mn-cs"/>
      </a:defRPr>
    </a:lvl8pPr>
    <a:lvl9pPr marL="14479215" algn="l" defTabSz="3619804" rtl="0" eaLnBrk="1" latinLnBrk="1" hangingPunct="1">
      <a:defRPr sz="475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90085" y="3976855"/>
            <a:ext cx="38340506" cy="8459952"/>
          </a:xfrm>
        </p:spPr>
        <p:txBody>
          <a:bodyPr anchor="b"/>
          <a:lstStyle>
            <a:lvl1pPr algn="ctr">
              <a:defRPr sz="212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90085" y="12763055"/>
            <a:ext cx="38340506" cy="5866840"/>
          </a:xfrm>
        </p:spPr>
        <p:txBody>
          <a:bodyPr/>
          <a:lstStyle>
            <a:lvl1pPr marL="0" indent="0" algn="ctr">
              <a:buNone/>
              <a:defRPr sz="8504"/>
            </a:lvl1pPr>
            <a:lvl2pPr marL="1619997" indent="0" algn="ctr">
              <a:buNone/>
              <a:defRPr sz="7087"/>
            </a:lvl2pPr>
            <a:lvl3pPr marL="3239994" indent="0" algn="ctr">
              <a:buNone/>
              <a:defRPr sz="6378"/>
            </a:lvl3pPr>
            <a:lvl4pPr marL="4859990" indent="0" algn="ctr">
              <a:buNone/>
              <a:defRPr sz="5669"/>
            </a:lvl4pPr>
            <a:lvl5pPr marL="6479987" indent="0" algn="ctr">
              <a:buNone/>
              <a:defRPr sz="5669"/>
            </a:lvl5pPr>
            <a:lvl6pPr marL="8099984" indent="0" algn="ctr">
              <a:buNone/>
              <a:defRPr sz="5669"/>
            </a:lvl6pPr>
            <a:lvl7pPr marL="9719981" indent="0" algn="ctr">
              <a:buNone/>
              <a:defRPr sz="5669"/>
            </a:lvl7pPr>
            <a:lvl8pPr marL="11339977" indent="0" algn="ctr">
              <a:buNone/>
              <a:defRPr sz="5669"/>
            </a:lvl8pPr>
            <a:lvl9pPr marL="12959974" indent="0" algn="ctr">
              <a:buNone/>
              <a:defRPr sz="5669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894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8327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583233" y="1293743"/>
            <a:ext cx="11022896" cy="2059301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14547" y="1293743"/>
            <a:ext cx="32429678" cy="2059301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57612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9612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71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7921" y="6058095"/>
            <a:ext cx="44091582" cy="10108066"/>
          </a:xfrm>
        </p:spPr>
        <p:txBody>
          <a:bodyPr anchor="b"/>
          <a:lstStyle>
            <a:lvl1pPr>
              <a:defRPr sz="212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87921" y="16261787"/>
            <a:ext cx="44091582" cy="5315593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75000"/>
                  </a:schemeClr>
                </a:solidFill>
              </a:defRPr>
            </a:lvl1pPr>
            <a:lvl2pPr marL="1619997" indent="0">
              <a:buNone/>
              <a:defRPr sz="7087">
                <a:solidFill>
                  <a:schemeClr val="tx1">
                    <a:tint val="75000"/>
                  </a:schemeClr>
                </a:solidFill>
              </a:defRPr>
            </a:lvl2pPr>
            <a:lvl3pPr marL="3239994" indent="0">
              <a:buNone/>
              <a:defRPr sz="6378">
                <a:solidFill>
                  <a:schemeClr val="tx1">
                    <a:tint val="75000"/>
                  </a:schemeClr>
                </a:solidFill>
              </a:defRPr>
            </a:lvl3pPr>
            <a:lvl4pPr marL="4859990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4pPr>
            <a:lvl5pPr marL="647998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5pPr>
            <a:lvl6pPr marL="809998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6pPr>
            <a:lvl7pPr marL="9719981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7pPr>
            <a:lvl8pPr marL="1133997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8pPr>
            <a:lvl9pPr marL="12959974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381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14546" y="6468713"/>
            <a:ext cx="21726287" cy="1541804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79842" y="6468713"/>
            <a:ext cx="21726287" cy="1541804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734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5" y="1293745"/>
            <a:ext cx="44091582" cy="469685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1207" y="5956843"/>
            <a:ext cx="21626440" cy="2919357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97" indent="0">
              <a:buNone/>
              <a:defRPr sz="7087" b="1"/>
            </a:lvl2pPr>
            <a:lvl3pPr marL="3239994" indent="0">
              <a:buNone/>
              <a:defRPr sz="6378" b="1"/>
            </a:lvl3pPr>
            <a:lvl4pPr marL="4859990" indent="0">
              <a:buNone/>
              <a:defRPr sz="5669" b="1"/>
            </a:lvl4pPr>
            <a:lvl5pPr marL="6479987" indent="0">
              <a:buNone/>
              <a:defRPr sz="5669" b="1"/>
            </a:lvl5pPr>
            <a:lvl6pPr marL="8099984" indent="0">
              <a:buNone/>
              <a:defRPr sz="5669" b="1"/>
            </a:lvl6pPr>
            <a:lvl7pPr marL="9719981" indent="0">
              <a:buNone/>
              <a:defRPr sz="5669" b="1"/>
            </a:lvl7pPr>
            <a:lvl8pPr marL="11339977" indent="0">
              <a:buNone/>
              <a:defRPr sz="5669" b="1"/>
            </a:lvl8pPr>
            <a:lvl9pPr marL="12959974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1207" y="8876200"/>
            <a:ext cx="21626440" cy="1305555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879842" y="5956843"/>
            <a:ext cx="21732945" cy="2919357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19997" indent="0">
              <a:buNone/>
              <a:defRPr sz="7087" b="1"/>
            </a:lvl2pPr>
            <a:lvl3pPr marL="3239994" indent="0">
              <a:buNone/>
              <a:defRPr sz="6378" b="1"/>
            </a:lvl3pPr>
            <a:lvl4pPr marL="4859990" indent="0">
              <a:buNone/>
              <a:defRPr sz="5669" b="1"/>
            </a:lvl4pPr>
            <a:lvl5pPr marL="6479987" indent="0">
              <a:buNone/>
              <a:defRPr sz="5669" b="1"/>
            </a:lvl5pPr>
            <a:lvl6pPr marL="8099984" indent="0">
              <a:buNone/>
              <a:defRPr sz="5669" b="1"/>
            </a:lvl6pPr>
            <a:lvl7pPr marL="9719981" indent="0">
              <a:buNone/>
              <a:defRPr sz="5669" b="1"/>
            </a:lvl7pPr>
            <a:lvl8pPr marL="11339977" indent="0">
              <a:buNone/>
              <a:defRPr sz="5669" b="1"/>
            </a:lvl8pPr>
            <a:lvl9pPr marL="12959974" indent="0">
              <a:buNone/>
              <a:defRPr sz="5669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879842" y="8876200"/>
            <a:ext cx="21732945" cy="1305555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9667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747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348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7" y="1619991"/>
            <a:ext cx="16487747" cy="5669968"/>
          </a:xfrm>
        </p:spPr>
        <p:txBody>
          <a:bodyPr anchor="b"/>
          <a:lstStyle>
            <a:lvl1pPr>
              <a:defRPr sz="1133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32945" y="3498732"/>
            <a:ext cx="25879842" cy="17268653"/>
          </a:xfrm>
        </p:spPr>
        <p:txBody>
          <a:bodyPr/>
          <a:lstStyle>
            <a:lvl1pPr>
              <a:defRPr sz="11339"/>
            </a:lvl1pPr>
            <a:lvl2pPr>
              <a:defRPr sz="9921"/>
            </a:lvl2pPr>
            <a:lvl3pPr>
              <a:defRPr sz="8504"/>
            </a:lvl3pPr>
            <a:lvl4pPr>
              <a:defRPr sz="7087"/>
            </a:lvl4pPr>
            <a:lvl5pPr>
              <a:defRPr sz="7087"/>
            </a:lvl5pPr>
            <a:lvl6pPr>
              <a:defRPr sz="7087"/>
            </a:lvl6pPr>
            <a:lvl7pPr>
              <a:defRPr sz="7087"/>
            </a:lvl7pPr>
            <a:lvl8pPr>
              <a:defRPr sz="7087"/>
            </a:lvl8pPr>
            <a:lvl9pPr>
              <a:defRPr sz="708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1207" y="7289959"/>
            <a:ext cx="16487747" cy="13505551"/>
          </a:xfrm>
        </p:spPr>
        <p:txBody>
          <a:bodyPr/>
          <a:lstStyle>
            <a:lvl1pPr marL="0" indent="0">
              <a:buNone/>
              <a:defRPr sz="5669"/>
            </a:lvl1pPr>
            <a:lvl2pPr marL="1619997" indent="0">
              <a:buNone/>
              <a:defRPr sz="4961"/>
            </a:lvl2pPr>
            <a:lvl3pPr marL="3239994" indent="0">
              <a:buNone/>
              <a:defRPr sz="4252"/>
            </a:lvl3pPr>
            <a:lvl4pPr marL="4859990" indent="0">
              <a:buNone/>
              <a:defRPr sz="3543"/>
            </a:lvl4pPr>
            <a:lvl5pPr marL="6479987" indent="0">
              <a:buNone/>
              <a:defRPr sz="3543"/>
            </a:lvl5pPr>
            <a:lvl6pPr marL="8099984" indent="0">
              <a:buNone/>
              <a:defRPr sz="3543"/>
            </a:lvl6pPr>
            <a:lvl7pPr marL="9719981" indent="0">
              <a:buNone/>
              <a:defRPr sz="3543"/>
            </a:lvl7pPr>
            <a:lvl8pPr marL="11339977" indent="0">
              <a:buNone/>
              <a:defRPr sz="3543"/>
            </a:lvl8pPr>
            <a:lvl9pPr marL="12959974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907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1207" y="1619991"/>
            <a:ext cx="16487747" cy="5669968"/>
          </a:xfrm>
        </p:spPr>
        <p:txBody>
          <a:bodyPr anchor="b"/>
          <a:lstStyle>
            <a:lvl1pPr>
              <a:defRPr sz="1133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32945" y="3498732"/>
            <a:ext cx="25879842" cy="17268653"/>
          </a:xfrm>
        </p:spPr>
        <p:txBody>
          <a:bodyPr anchor="t"/>
          <a:lstStyle>
            <a:lvl1pPr marL="0" indent="0">
              <a:buNone/>
              <a:defRPr sz="11339"/>
            </a:lvl1pPr>
            <a:lvl2pPr marL="1619997" indent="0">
              <a:buNone/>
              <a:defRPr sz="9921"/>
            </a:lvl2pPr>
            <a:lvl3pPr marL="3239994" indent="0">
              <a:buNone/>
              <a:defRPr sz="8504"/>
            </a:lvl3pPr>
            <a:lvl4pPr marL="4859990" indent="0">
              <a:buNone/>
              <a:defRPr sz="7087"/>
            </a:lvl4pPr>
            <a:lvl5pPr marL="6479987" indent="0">
              <a:buNone/>
              <a:defRPr sz="7087"/>
            </a:lvl5pPr>
            <a:lvl6pPr marL="8099984" indent="0">
              <a:buNone/>
              <a:defRPr sz="7087"/>
            </a:lvl6pPr>
            <a:lvl7pPr marL="9719981" indent="0">
              <a:buNone/>
              <a:defRPr sz="7087"/>
            </a:lvl7pPr>
            <a:lvl8pPr marL="11339977" indent="0">
              <a:buNone/>
              <a:defRPr sz="7087"/>
            </a:lvl8pPr>
            <a:lvl9pPr marL="12959974" indent="0">
              <a:buNone/>
              <a:defRPr sz="708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1207" y="7289959"/>
            <a:ext cx="16487747" cy="13505551"/>
          </a:xfrm>
        </p:spPr>
        <p:txBody>
          <a:bodyPr/>
          <a:lstStyle>
            <a:lvl1pPr marL="0" indent="0">
              <a:buNone/>
              <a:defRPr sz="5669"/>
            </a:lvl1pPr>
            <a:lvl2pPr marL="1619997" indent="0">
              <a:buNone/>
              <a:defRPr sz="4961"/>
            </a:lvl2pPr>
            <a:lvl3pPr marL="3239994" indent="0">
              <a:buNone/>
              <a:defRPr sz="4252"/>
            </a:lvl3pPr>
            <a:lvl4pPr marL="4859990" indent="0">
              <a:buNone/>
              <a:defRPr sz="3543"/>
            </a:lvl4pPr>
            <a:lvl5pPr marL="6479987" indent="0">
              <a:buNone/>
              <a:defRPr sz="3543"/>
            </a:lvl5pPr>
            <a:lvl6pPr marL="8099984" indent="0">
              <a:buNone/>
              <a:defRPr sz="3543"/>
            </a:lvl6pPr>
            <a:lvl7pPr marL="9719981" indent="0">
              <a:buNone/>
              <a:defRPr sz="3543"/>
            </a:lvl7pPr>
            <a:lvl8pPr marL="11339977" indent="0">
              <a:buNone/>
              <a:defRPr sz="3543"/>
            </a:lvl8pPr>
            <a:lvl9pPr marL="12959974" indent="0">
              <a:buNone/>
              <a:defRPr sz="354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0354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14547" y="1293745"/>
            <a:ext cx="44091582" cy="46968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14547" y="6468713"/>
            <a:ext cx="44091582" cy="15418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14546" y="22522375"/>
            <a:ext cx="11502152" cy="1293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1CBFE-3090-44E5-9785-29D3BBE2235B}" type="datetimeFigureOut">
              <a:rPr lang="ko-KR" altLang="en-US" smtClean="0"/>
              <a:t>2025-03-19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33724" y="22522375"/>
            <a:ext cx="17253228" cy="1293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03977" y="22522375"/>
            <a:ext cx="11502152" cy="1293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66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3239994" rtl="0" eaLnBrk="1" latinLnBrk="1" hangingPunct="1">
        <a:lnSpc>
          <a:spcPct val="90000"/>
        </a:lnSpc>
        <a:spcBef>
          <a:spcPct val="0"/>
        </a:spcBef>
        <a:buNone/>
        <a:defRPr sz="1559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9998" indent="-809998" algn="l" defTabSz="3239994" rtl="0" eaLnBrk="1" latinLnBrk="1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1" kern="1200">
          <a:solidFill>
            <a:schemeClr val="tx1"/>
          </a:solidFill>
          <a:latin typeface="+mn-lt"/>
          <a:ea typeface="+mn-ea"/>
          <a:cs typeface="+mn-cs"/>
        </a:defRPr>
      </a:lvl1pPr>
      <a:lvl2pPr marL="2429995" indent="-809998" algn="l" defTabSz="3239994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49992" indent="-809998" algn="l" defTabSz="3239994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7" kern="1200">
          <a:solidFill>
            <a:schemeClr val="tx1"/>
          </a:solidFill>
          <a:latin typeface="+mn-lt"/>
          <a:ea typeface="+mn-ea"/>
          <a:cs typeface="+mn-cs"/>
        </a:defRPr>
      </a:lvl3pPr>
      <a:lvl4pPr marL="5669989" indent="-809998" algn="l" defTabSz="3239994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89985" indent="-809998" algn="l" defTabSz="3239994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09982" indent="-809998" algn="l" defTabSz="3239994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29979" indent="-809998" algn="l" defTabSz="3239994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49976" indent="-809998" algn="l" defTabSz="3239994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69972" indent="-809998" algn="l" defTabSz="3239994" rtl="0" eaLnBrk="1" latinLnBrk="1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9994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algn="l" defTabSz="3239994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39994" algn="l" defTabSz="3239994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59990" algn="l" defTabSz="3239994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79987" algn="l" defTabSz="3239994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099984" algn="l" defTabSz="3239994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19981" algn="l" defTabSz="3239994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39977" algn="l" defTabSz="3239994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59974" algn="l" defTabSz="3239994" rtl="0" eaLnBrk="1" latinLnBrk="1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21" Type="http://schemas.openxmlformats.org/officeDocument/2006/relationships/image" Target="../media/image11.png"/><Relationship Id="rId7" Type="http://schemas.openxmlformats.org/officeDocument/2006/relationships/image" Target="../media/image6.png"/><Relationship Id="rId12" Type="http://schemas.openxmlformats.org/officeDocument/2006/relationships/image" Target="../media/image7.png"/><Relationship Id="rId17" Type="http://schemas.openxmlformats.org/officeDocument/2006/relationships/image" Target="../media/image16.png"/><Relationship Id="rId25" Type="http://schemas.openxmlformats.org/officeDocument/2006/relationships/image" Target="../media/image15.png"/><Relationship Id="rId2" Type="http://schemas.openxmlformats.org/officeDocument/2006/relationships/image" Target="../media/image1.png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11" Type="http://schemas.openxmlformats.org/officeDocument/2006/relationships/image" Target="../media/image5.png"/><Relationship Id="rId24" Type="http://schemas.openxmlformats.org/officeDocument/2006/relationships/image" Target="../media/image14.png"/><Relationship Id="rId23" Type="http://schemas.openxmlformats.org/officeDocument/2006/relationships/image" Target="../media/image13.png"/><Relationship Id="rId10" Type="http://schemas.openxmlformats.org/officeDocument/2006/relationships/image" Target="../media/image4.png"/><Relationship Id="rId19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2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82762A-4C8F-E4BC-6C22-A5489CE4D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그림 73">
            <a:extLst>
              <a:ext uri="{FF2B5EF4-FFF2-40B4-BE49-F238E27FC236}">
                <a16:creationId xmlns:a16="http://schemas.microsoft.com/office/drawing/2014/main" id="{F4FA0D55-B4DF-4233-0D03-F86670E5C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8960" y="11439348"/>
            <a:ext cx="7665803" cy="4333772"/>
          </a:xfrm>
          <a:prstGeom prst="rect">
            <a:avLst/>
          </a:prstGeom>
        </p:spPr>
      </p:pic>
      <p:sp>
        <p:nvSpPr>
          <p:cNvPr id="38" name="오른쪽 대괄호 37">
            <a:extLst>
              <a:ext uri="{FF2B5EF4-FFF2-40B4-BE49-F238E27FC236}">
                <a16:creationId xmlns:a16="http://schemas.microsoft.com/office/drawing/2014/main" id="{D0F0A631-5632-B003-B8B7-EA9E5BCF0EFB}"/>
              </a:ext>
            </a:extLst>
          </p:cNvPr>
          <p:cNvSpPr/>
          <p:nvPr/>
        </p:nvSpPr>
        <p:spPr>
          <a:xfrm rot="5400000" flipH="1" flipV="1">
            <a:off x="8095761" y="9059986"/>
            <a:ext cx="508689" cy="16075864"/>
          </a:xfrm>
          <a:prstGeom prst="rightBracket">
            <a:avLst>
              <a:gd name="adj" fmla="val 48006"/>
            </a:avLst>
          </a:prstGeom>
          <a:ln w="1270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오른쪽 대괄호 36">
            <a:extLst>
              <a:ext uri="{FF2B5EF4-FFF2-40B4-BE49-F238E27FC236}">
                <a16:creationId xmlns:a16="http://schemas.microsoft.com/office/drawing/2014/main" id="{D676ED0C-3C8F-E0F5-5928-436ACF729768}"/>
              </a:ext>
            </a:extLst>
          </p:cNvPr>
          <p:cNvSpPr/>
          <p:nvPr/>
        </p:nvSpPr>
        <p:spPr>
          <a:xfrm rot="5400000" flipH="1" flipV="1">
            <a:off x="8033254" y="4833998"/>
            <a:ext cx="508689" cy="16075864"/>
          </a:xfrm>
          <a:prstGeom prst="rightBracket">
            <a:avLst>
              <a:gd name="adj" fmla="val 48006"/>
            </a:avLst>
          </a:prstGeom>
          <a:ln w="1270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오른쪽 대괄호 35">
            <a:extLst>
              <a:ext uri="{FF2B5EF4-FFF2-40B4-BE49-F238E27FC236}">
                <a16:creationId xmlns:a16="http://schemas.microsoft.com/office/drawing/2014/main" id="{C36A3BAF-715F-EE2D-8057-F89B50FFEBEB}"/>
              </a:ext>
            </a:extLst>
          </p:cNvPr>
          <p:cNvSpPr/>
          <p:nvPr/>
        </p:nvSpPr>
        <p:spPr>
          <a:xfrm rot="5400000" flipH="1" flipV="1">
            <a:off x="8083927" y="-3756051"/>
            <a:ext cx="508689" cy="16075864"/>
          </a:xfrm>
          <a:prstGeom prst="rightBracket">
            <a:avLst>
              <a:gd name="adj" fmla="val 48006"/>
            </a:avLst>
          </a:prstGeom>
          <a:ln w="1270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Picture 4" descr="Our paper has been accepted to ICLR 2025">
            <a:extLst>
              <a:ext uri="{FF2B5EF4-FFF2-40B4-BE49-F238E27FC236}">
                <a16:creationId xmlns:a16="http://schemas.microsoft.com/office/drawing/2014/main" id="{3EBEF414-2184-9617-DF22-358A0EF5A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2084" y="-191758"/>
            <a:ext cx="6836108" cy="384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동국대학교 - 대학안내 - 동국상징 - UI다운로드 - UI">
            <a:extLst>
              <a:ext uri="{FF2B5EF4-FFF2-40B4-BE49-F238E27FC236}">
                <a16:creationId xmlns:a16="http://schemas.microsoft.com/office/drawing/2014/main" id="{4656FF7D-416A-1A3E-48CE-DB7B7A4BD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874"/>
            <a:ext cx="7293373" cy="3612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7B3E08C2-67EB-899A-D088-B40355CDCF8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496353" y="-76353"/>
                <a:ext cx="24127968" cy="3875258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Autofit/>
              </a:bodyPr>
              <a:lstStyle>
                <a:lvl1pPr algn="l" defTabSz="3239994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15591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7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</m:ctrlPr>
                      </m:sSupPr>
                      <m:e>
                        <m:r>
                          <a:rPr lang="en-US" altLang="ko-KR" sz="7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  <m:t>𝑰</m:t>
                        </m:r>
                      </m:e>
                      <m:sup>
                        <m:r>
                          <a:rPr lang="en-US" altLang="ko-KR" sz="7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  <m:t>𝟐</m:t>
                        </m:r>
                      </m:sup>
                    </m:sSup>
                    <m:r>
                      <a:rPr lang="en-US" altLang="ko-KR" sz="7200" b="1" i="1" smtClean="0">
                        <a:latin typeface="Cambria Math" panose="02040503050406030204" pitchFamily="18" charset="0"/>
                        <a:ea typeface="HY헤드라인M" panose="02030600000101010101" pitchFamily="18" charset="-127"/>
                        <a:cs typeface="Noto Sans" panose="020B0502040504020204" pitchFamily="34" charset="0"/>
                      </a:rPr>
                      <m:t>𝑨𝑴</m:t>
                    </m:r>
                    <m:r>
                      <a:rPr lang="en-US" altLang="ko-KR" sz="7200" b="1" i="1" smtClean="0">
                        <a:latin typeface="Cambria Math" panose="02040503050406030204" pitchFamily="18" charset="0"/>
                        <a:ea typeface="HY헤드라인M" panose="02030600000101010101" pitchFamily="18" charset="-127"/>
                        <a:cs typeface="Noto Sans" panose="020B0502040504020204" pitchFamily="34" charset="0"/>
                      </a:rPr>
                      <m:t>: </m:t>
                    </m:r>
                  </m:oMath>
                </a14:m>
                <a:r>
                  <a:rPr lang="en-US" altLang="ko-KR" sz="7200" b="1" dirty="0">
                    <a:latin typeface="Arial" panose="020B0604020202020204" pitchFamily="34" charset="0"/>
                    <a:ea typeface="HY헤드라인M" panose="02030600000101010101" pitchFamily="18" charset="-127"/>
                    <a:cs typeface="Arial" panose="020B0604020202020204" pitchFamily="34" charset="0"/>
                  </a:rPr>
                  <a:t>Interpreting Image-To-Image </a:t>
                </a:r>
                <a:br>
                  <a:rPr lang="en-US" altLang="ko-KR" sz="7200" b="1" dirty="0">
                    <a:latin typeface="Arial" panose="020B0604020202020204" pitchFamily="34" charset="0"/>
                    <a:ea typeface="HY헤드라인M" panose="02030600000101010101" pitchFamily="18" charset="-127"/>
                    <a:cs typeface="Arial" panose="020B0604020202020204" pitchFamily="34" charset="0"/>
                  </a:rPr>
                </a:br>
                <a:r>
                  <a:rPr lang="en-US" altLang="ko-KR" sz="7200" b="1" dirty="0">
                    <a:latin typeface="Arial" panose="020B0604020202020204" pitchFamily="34" charset="0"/>
                    <a:ea typeface="HY헤드라인M" panose="02030600000101010101" pitchFamily="18" charset="-127"/>
                    <a:cs typeface="Arial" panose="020B0604020202020204" pitchFamily="34" charset="0"/>
                  </a:rPr>
                  <a:t>Latent Diffusion Models via Bi-Attribution Maps</a:t>
                </a:r>
                <a:endParaRPr lang="ko-KR" altLang="en-US" sz="7200" b="1" dirty="0">
                  <a:latin typeface="Arial" panose="020B0604020202020204" pitchFamily="34" charset="0"/>
                  <a:ea typeface="HY헤드라인M" panose="02030600000101010101" pitchFamily="18" charset="-127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7B3E08C2-67EB-899A-D088-B40355CDCF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496353" y="-76353"/>
                <a:ext cx="24127968" cy="387525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BFE7855-F5BE-BDA4-1D1E-9ADF2A07BF60}"/>
              </a:ext>
            </a:extLst>
          </p:cNvPr>
          <p:cNvSpPr txBox="1"/>
          <p:nvPr/>
        </p:nvSpPr>
        <p:spPr>
          <a:xfrm>
            <a:off x="24144701" y="1112607"/>
            <a:ext cx="367266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 err="1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Junseo</a:t>
            </a:r>
            <a:r>
              <a:rPr lang="en-US" altLang="ko-KR" sz="4800" b="1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 Park and </a:t>
            </a:r>
            <a:r>
              <a:rPr lang="en-US" altLang="ko-KR" sz="4800" b="1" dirty="0" err="1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Hyeryung</a:t>
            </a:r>
            <a:r>
              <a:rPr lang="en-US" altLang="ko-KR" sz="4800" b="1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 Jang</a:t>
            </a:r>
          </a:p>
          <a:p>
            <a:pPr algn="ctr"/>
            <a:r>
              <a:rPr lang="en-US" altLang="ko-KR" sz="48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Dongguk University, South Korea 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9762D66-2D33-E575-98C5-6ABE60CFE145}"/>
              </a:ext>
            </a:extLst>
          </p:cNvPr>
          <p:cNvGrpSpPr/>
          <p:nvPr/>
        </p:nvGrpSpPr>
        <p:grpSpPr>
          <a:xfrm>
            <a:off x="-1071854" y="3223546"/>
            <a:ext cx="9793311" cy="1407702"/>
            <a:chOff x="1480280" y="3093069"/>
            <a:chExt cx="8287590" cy="1360203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AE1496F8-D4F9-5ED9-D105-6342CE013AE2}"/>
                </a:ext>
              </a:extLst>
            </p:cNvPr>
            <p:cNvSpPr/>
            <p:nvPr/>
          </p:nvSpPr>
          <p:spPr>
            <a:xfrm>
              <a:off x="3314013" y="3287996"/>
              <a:ext cx="4620127" cy="1165276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179B7AF-7398-84B4-CFD3-A4C4799F86E3}"/>
                </a:ext>
              </a:extLst>
            </p:cNvPr>
            <p:cNvSpPr txBox="1"/>
            <p:nvPr/>
          </p:nvSpPr>
          <p:spPr>
            <a:xfrm>
              <a:off x="1480280" y="3093069"/>
              <a:ext cx="8287590" cy="126217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6000" b="1" dirty="0">
                  <a:solidFill>
                    <a:schemeClr val="bg1"/>
                  </a:solidFill>
                  <a:latin typeface="Arial" panose="020B0604020202020204" pitchFamily="34" charset="0"/>
                  <a:ea typeface="함초롬돋움" panose="020B0604000101010101" pitchFamily="50" charset="-127"/>
                  <a:cs typeface="Arial" panose="020B0604020202020204" pitchFamily="34" charset="0"/>
                </a:rPr>
                <a:t>Introduction</a:t>
              </a:r>
              <a:endParaRPr lang="ko-KR" altLang="en-US" sz="6000" b="1" dirty="0">
                <a:solidFill>
                  <a:schemeClr val="bg1"/>
                </a:solidFill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84" name="오른쪽 대괄호 83">
            <a:extLst>
              <a:ext uri="{FF2B5EF4-FFF2-40B4-BE49-F238E27FC236}">
                <a16:creationId xmlns:a16="http://schemas.microsoft.com/office/drawing/2014/main" id="{16E3FF88-0061-95F7-5636-D89D5D559243}"/>
              </a:ext>
            </a:extLst>
          </p:cNvPr>
          <p:cNvSpPr/>
          <p:nvPr/>
        </p:nvSpPr>
        <p:spPr>
          <a:xfrm rot="5400000" flipH="1" flipV="1">
            <a:off x="24899501" y="1474367"/>
            <a:ext cx="508689" cy="16075864"/>
          </a:xfrm>
          <a:prstGeom prst="rightBracket">
            <a:avLst>
              <a:gd name="adj" fmla="val 48006"/>
            </a:avLst>
          </a:prstGeom>
          <a:ln w="1270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D4DED1C0-5B75-6146-BDE6-2C6C436A1F56}"/>
              </a:ext>
            </a:extLst>
          </p:cNvPr>
          <p:cNvGrpSpPr/>
          <p:nvPr/>
        </p:nvGrpSpPr>
        <p:grpSpPr>
          <a:xfrm>
            <a:off x="15767026" y="8386005"/>
            <a:ext cx="9793311" cy="1411969"/>
            <a:chOff x="21103093" y="6857170"/>
            <a:chExt cx="9793311" cy="1411969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7E65A62A-5A34-5A63-8C33-84C4BFFBEFA9}"/>
                </a:ext>
              </a:extLst>
            </p:cNvPr>
            <p:cNvSpPr/>
            <p:nvPr/>
          </p:nvSpPr>
          <p:spPr>
            <a:xfrm>
              <a:off x="23255842" y="7063169"/>
              <a:ext cx="5459529" cy="1205970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9F3FAAF-48CB-A44D-B3D4-E2063883825C}"/>
                </a:ext>
              </a:extLst>
            </p:cNvPr>
            <p:cNvSpPr txBox="1"/>
            <p:nvPr/>
          </p:nvSpPr>
          <p:spPr>
            <a:xfrm>
              <a:off x="21103093" y="6857170"/>
              <a:ext cx="9793311" cy="13062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6000" b="1" dirty="0">
                  <a:solidFill>
                    <a:schemeClr val="bg1"/>
                  </a:solidFill>
                  <a:latin typeface="Arial" panose="020B0604020202020204" pitchFamily="34" charset="0"/>
                  <a:ea typeface="함초롬돋움" panose="020B0604000101010101" pitchFamily="50" charset="-127"/>
                  <a:cs typeface="Arial" panose="020B0604020202020204" pitchFamily="34" charset="0"/>
                </a:rPr>
                <a:t>Experiments</a:t>
              </a:r>
              <a:endParaRPr lang="ko-KR" altLang="en-US" sz="6000" b="1" dirty="0">
                <a:solidFill>
                  <a:schemeClr val="bg1"/>
                </a:solidFill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B57430A-6A3D-5914-64EC-3FAFB1082C84}"/>
              </a:ext>
            </a:extLst>
          </p:cNvPr>
          <p:cNvSpPr txBox="1"/>
          <p:nvPr/>
        </p:nvSpPr>
        <p:spPr>
          <a:xfrm>
            <a:off x="525001" y="4703889"/>
            <a:ext cx="153530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rial" panose="020B0604020202020204" pitchFamily="34" charset="0"/>
                <a:cs typeface="Arial" panose="020B0604020202020204" pitchFamily="34" charset="0"/>
              </a:rPr>
              <a:t>Recent XAI studies on diffusion models focus on Text-to-Image (T2I) via cross-attention, while Image-to-Image 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(I2I)</a:t>
            </a:r>
            <a:r>
              <a:rPr lang="en-US" altLang="ko-KR" sz="3200" dirty="0">
                <a:latin typeface="Arial" panose="020B0604020202020204" pitchFamily="34" charset="0"/>
                <a:cs typeface="Arial" panose="020B0604020202020204" pitchFamily="34" charset="0"/>
              </a:rPr>
              <a:t> interpretability remains underexplored.</a:t>
            </a:r>
            <a:endParaRPr lang="en-US" altLang="ko-KR" sz="3200" dirty="0">
              <a:latin typeface="Arial" panose="020B0604020202020204" pitchFamily="34" charset="0"/>
              <a:ea typeface="함초롬돋움" panose="020B0604000101010101" pitchFamily="50" charset="-127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A391CF8C-2CAF-75CE-39C3-045A24BED66C}"/>
                  </a:ext>
                </a:extLst>
              </p:cNvPr>
              <p:cNvSpPr txBox="1"/>
              <p:nvPr/>
            </p:nvSpPr>
            <p:spPr>
              <a:xfrm>
                <a:off x="10280991" y="19684199"/>
                <a:ext cx="12169925" cy="33384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3200" b="1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</m:ctrlPr>
                      </m:sSubPr>
                      <m:e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𝒄</m:t>
                        </m:r>
                      </m:e>
                      <m:sub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𝑰</m:t>
                        </m:r>
                      </m:sub>
                    </m:sSub>
                    <m:r>
                      <a:rPr lang="en-US" altLang="ko-KR" sz="3200" b="1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Noto Sans" panose="020B0502040504020204" pitchFamily="34" charset="0"/>
                      </a:rPr>
                      <m:t>:</m:t>
                    </m:r>
                  </m:oMath>
                </a14:m>
                <a:r>
                  <a:rPr lang="en-US" altLang="ko-KR" sz="3200" b="1" dirty="0">
                    <a:latin typeface="Arial" panose="020B0604020202020204" pitchFamily="34" charset="0"/>
                    <a:ea typeface="Noto Sans" panose="020B0502040504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ko-KR" sz="3200" dirty="0">
                    <a:latin typeface="Arial" panose="020B0604020202020204" pitchFamily="34" charset="0"/>
                    <a:ea typeface="Noto Sans" panose="020B0502040504020204" pitchFamily="34" charset="0"/>
                    <a:cs typeface="Arial" panose="020B0604020202020204" pitchFamily="34" charset="0"/>
                  </a:rPr>
                  <a:t>reference image embeddings</a:t>
                </a:r>
                <a:br>
                  <a:rPr lang="en-US" altLang="ko-KR" sz="3200" b="1" dirty="0">
                    <a:latin typeface="Arial" panose="020B0604020202020204" pitchFamily="34" charset="0"/>
                    <a:ea typeface="Noto Sans" panose="020B0502040504020204" pitchFamily="34" charset="0"/>
                    <a:cs typeface="Arial" panose="020B0604020202020204" pitchFamily="34" charset="0"/>
                  </a:rPr>
                </a:b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3200" b="1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</m:ctrlPr>
                      </m:sSubSupPr>
                      <m:e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𝒇</m:t>
                        </m:r>
                      </m:e>
                      <m:sub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𝑡</m:t>
                        </m:r>
                      </m:sub>
                      <m:sup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(</m:t>
                        </m:r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𝑙</m:t>
                        </m:r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)</m:t>
                        </m:r>
                      </m:sup>
                    </m:sSubSup>
                    <m:r>
                      <a:rPr lang="en-US" altLang="ko-KR" sz="3200" b="1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Noto Sans" panose="020B0502040504020204" pitchFamily="34" charset="0"/>
                      </a:rPr>
                      <m:t>:</m:t>
                    </m:r>
                  </m:oMath>
                </a14:m>
                <a:r>
                  <a:rPr lang="en-US" altLang="ko-KR" sz="3200" b="1" dirty="0">
                    <a:latin typeface="Arial" panose="020B0604020202020204" pitchFamily="34" charset="0"/>
                    <a:ea typeface="Noto Sans" panose="020B0502040504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altLang="ko-KR" sz="3200" dirty="0">
                    <a:latin typeface="Arial" panose="020B0604020202020204" pitchFamily="34" charset="0"/>
                    <a:ea typeface="Noto Sans" panose="020B0502040504020204" pitchFamily="34" charset="0"/>
                    <a:cs typeface="Arial" panose="020B0604020202020204" pitchFamily="34" charset="0"/>
                  </a:rPr>
                  <a:t>pre-cross-attention vectors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ko-KR" sz="3200" b="1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</m:ctrlPr>
                      </m:sSubSupPr>
                      <m:e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𝑾</m:t>
                        </m:r>
                      </m:e>
                      <m:sub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𝑘</m:t>
                        </m:r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,</m:t>
                        </m:r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𝑛</m:t>
                        </m:r>
                      </m:sub>
                      <m:sup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(</m:t>
                        </m:r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𝑙</m:t>
                        </m:r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)</m:t>
                        </m:r>
                      </m:sup>
                    </m:sSubSup>
                    <m:sSubSup>
                      <m:sSubSupPr>
                        <m:ctrlPr>
                          <a:rPr lang="en-US" altLang="ko-KR" sz="3200" b="1" i="1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</m:ctrlPr>
                      </m:sSubSupPr>
                      <m:e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,</m:t>
                        </m:r>
                        <m:r>
                          <a:rPr lang="en-US" altLang="ko-KR" sz="3200" b="1" i="1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𝑾</m:t>
                        </m:r>
                      </m:e>
                      <m:sub>
                        <m:r>
                          <a:rPr lang="en-US" altLang="ko-KR" sz="32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𝑞</m:t>
                        </m:r>
                        <m:r>
                          <a:rPr lang="en-US" altLang="ko-KR" sz="3200" b="0" i="1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,</m:t>
                        </m:r>
                        <m:r>
                          <a:rPr lang="en-US" altLang="ko-KR" sz="3200" b="0" i="1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𝑛</m:t>
                        </m:r>
                      </m:sub>
                      <m:sup>
                        <m:r>
                          <a:rPr lang="en-US" altLang="ko-KR" sz="3200" b="0" i="1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(</m:t>
                        </m:r>
                        <m:r>
                          <a:rPr lang="en-US" altLang="ko-KR" sz="3200" b="0" i="1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𝑙</m:t>
                        </m:r>
                        <m:r>
                          <a:rPr lang="en-US" altLang="ko-KR" sz="3200" b="0" i="1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Noto Sans" panose="020B0502040504020204" pitchFamily="34" charset="0"/>
                          </a:rPr>
                          <m:t>)</m:t>
                        </m:r>
                      </m:sup>
                    </m:sSubSup>
                    <m:r>
                      <a:rPr lang="en-US" altLang="ko-KR" sz="32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Noto Sans" panose="020B0502040504020204" pitchFamily="34" charset="0"/>
                      </a:rPr>
                      <m:t>:</m:t>
                    </m:r>
                  </m:oMath>
                </a14:m>
                <a:r>
                  <a:rPr lang="en-US" altLang="ko-KR" sz="3200" dirty="0">
                    <a:latin typeface="Arial" panose="020B0604020202020204" pitchFamily="34" charset="0"/>
                    <a:ea typeface="Noto Sans" panose="020B0502040504020204" pitchFamily="34" charset="0"/>
                    <a:cs typeface="Arial" panose="020B0604020202020204" pitchFamily="34" charset="0"/>
                  </a:rPr>
                  <a:t> projection matrices</a:t>
                </a:r>
              </a:p>
              <a:p>
                <a14:m>
                  <m:oMath xmlns:m="http://schemas.openxmlformats.org/officeDocument/2006/math">
                    <m:r>
                      <a:rPr lang="en-US" altLang="ko-KR" sz="3200" b="0" i="1" smtClean="0">
                        <a:latin typeface="Cambria Math" panose="02040503050406030204" pitchFamily="18" charset="0"/>
                        <a:ea typeface="Noto Sans" panose="020B0502040504020204" pitchFamily="34" charset="0"/>
                        <a:cs typeface="Noto Sans" panose="020B0502040504020204" pitchFamily="34" charset="0"/>
                      </a:rPr>
                      <m:t>𝑙</m:t>
                    </m:r>
                  </m:oMath>
                </a14:m>
                <a:r>
                  <a:rPr lang="en-US" altLang="ko-KR" sz="3200" dirty="0">
                    <a:latin typeface="Arial" panose="020B0604020202020204" pitchFamily="34" charset="0"/>
                    <a:ea typeface="Noto Sans" panose="020B0502040504020204" pitchFamily="34" charset="0"/>
                    <a:cs typeface="Arial" panose="020B0604020202020204" pitchFamily="34" charset="0"/>
                  </a:rPr>
                  <a:t>: cross-attention layer</a:t>
                </a:r>
              </a:p>
              <a:p>
                <a14:m>
                  <m:oMath xmlns:m="http://schemas.openxmlformats.org/officeDocument/2006/math">
                    <m:r>
                      <a:rPr lang="en-US" altLang="ko-KR" sz="3200" b="0" i="1" smtClean="0">
                        <a:latin typeface="Cambria Math" panose="02040503050406030204" pitchFamily="18" charset="0"/>
                        <a:ea typeface="Noto Sans" panose="020B0502040504020204" pitchFamily="34" charset="0"/>
                        <a:cs typeface="Noto Sans" panose="020B0502040504020204" pitchFamily="34" charset="0"/>
                      </a:rPr>
                      <m:t>𝑡</m:t>
                    </m:r>
                  </m:oMath>
                </a14:m>
                <a:r>
                  <a:rPr lang="en-US" altLang="ko-KR" sz="3200" dirty="0">
                    <a:latin typeface="Arial" panose="020B0604020202020204" pitchFamily="34" charset="0"/>
                    <a:ea typeface="Noto Sans" panose="020B0502040504020204" pitchFamily="34" charset="0"/>
                    <a:cs typeface="Arial" panose="020B0604020202020204" pitchFamily="34" charset="0"/>
                  </a:rPr>
                  <a:t>: time-step</a:t>
                </a:r>
              </a:p>
              <a:p>
                <a14:m>
                  <m:oMath xmlns:m="http://schemas.openxmlformats.org/officeDocument/2006/math">
                    <m:r>
                      <a:rPr lang="en-US" altLang="ko-KR" sz="3200" b="0" i="1" smtClean="0">
                        <a:latin typeface="Cambria Math" panose="02040503050406030204" pitchFamily="18" charset="0"/>
                        <a:ea typeface="Noto Sans" panose="020B0502040504020204" pitchFamily="34" charset="0"/>
                        <a:cs typeface="Noto Sans" panose="020B0502040504020204" pitchFamily="34" charset="0"/>
                      </a:rPr>
                      <m:t>𝑛</m:t>
                    </m:r>
                    <m:r>
                      <a:rPr lang="en-US" altLang="ko-KR" sz="3200" b="0" i="1" smtClean="0">
                        <a:latin typeface="Cambria Math" panose="02040503050406030204" pitchFamily="18" charset="0"/>
                        <a:ea typeface="Noto Sans" panose="020B0502040504020204" pitchFamily="34" charset="0"/>
                        <a:cs typeface="Noto Sans" panose="020B0502040504020204" pitchFamily="34" charset="0"/>
                      </a:rPr>
                      <m:t>:</m:t>
                    </m:r>
                  </m:oMath>
                </a14:m>
                <a:r>
                  <a:rPr lang="en-US" altLang="ko-KR" sz="3200" dirty="0">
                    <a:latin typeface="Arial" panose="020B0604020202020204" pitchFamily="34" charset="0"/>
                    <a:ea typeface="Noto Sans" panose="020B0502040504020204" pitchFamily="34" charset="0"/>
                    <a:cs typeface="Arial" panose="020B0604020202020204" pitchFamily="34" charset="0"/>
                  </a:rPr>
                  <a:t> attention head: </a:t>
                </a:r>
              </a:p>
            </p:txBody>
          </p:sp>
        </mc:Choice>
        <mc:Fallback xmlns=""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A391CF8C-2CAF-75CE-39C3-045A24BED6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80991" y="19684199"/>
                <a:ext cx="12169925" cy="3338414"/>
              </a:xfrm>
              <a:prstGeom prst="rect">
                <a:avLst/>
              </a:prstGeom>
              <a:blipFill>
                <a:blip r:embed="rId9"/>
                <a:stretch>
                  <a:fillRect l="-150" t="-2372" b="-49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75" name="그룹 74">
            <a:extLst>
              <a:ext uri="{FF2B5EF4-FFF2-40B4-BE49-F238E27FC236}">
                <a16:creationId xmlns:a16="http://schemas.microsoft.com/office/drawing/2014/main" id="{08DFCA79-5102-613E-4CD6-CB628DF47F07}"/>
              </a:ext>
            </a:extLst>
          </p:cNvPr>
          <p:cNvGrpSpPr/>
          <p:nvPr/>
        </p:nvGrpSpPr>
        <p:grpSpPr>
          <a:xfrm>
            <a:off x="-1179189" y="16138332"/>
            <a:ext cx="9793311" cy="1407729"/>
            <a:chOff x="1172698" y="17442784"/>
            <a:chExt cx="9793311" cy="1407729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085862E5-8CD8-6234-5708-EE8574E823C6}"/>
                </a:ext>
              </a:extLst>
            </p:cNvPr>
            <p:cNvSpPr/>
            <p:nvPr/>
          </p:nvSpPr>
          <p:spPr>
            <a:xfrm>
              <a:off x="3462715" y="17644543"/>
              <a:ext cx="5459529" cy="1205970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C85A309-3336-85D6-CD5E-3601B8330038}"/>
                </a:ext>
              </a:extLst>
            </p:cNvPr>
            <p:cNvSpPr txBox="1"/>
            <p:nvPr/>
          </p:nvSpPr>
          <p:spPr>
            <a:xfrm>
              <a:off x="1172698" y="17442784"/>
              <a:ext cx="9793311" cy="13062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6000" b="1" dirty="0">
                  <a:solidFill>
                    <a:schemeClr val="bg1"/>
                  </a:solidFill>
                  <a:latin typeface="Arial" panose="020B0604020202020204" pitchFamily="34" charset="0"/>
                  <a:ea typeface="함초롬돋움" panose="020B0604000101010101" pitchFamily="50" charset="-127"/>
                  <a:cs typeface="Arial" panose="020B0604020202020204" pitchFamily="34" charset="0"/>
                </a:rPr>
                <a:t>Method</a:t>
              </a:r>
              <a:endParaRPr lang="ko-KR" altLang="en-US" sz="6000" b="1" dirty="0">
                <a:solidFill>
                  <a:schemeClr val="bg1"/>
                </a:solidFill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012753C7-0AAF-1B9A-688A-33127A24288D}"/>
              </a:ext>
            </a:extLst>
          </p:cNvPr>
          <p:cNvSpPr txBox="1"/>
          <p:nvPr/>
        </p:nvSpPr>
        <p:spPr>
          <a:xfrm>
            <a:off x="1302765" y="14280581"/>
            <a:ext cx="1468190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dirty="0">
                <a:latin typeface="Arial" panose="020B0604020202020204" pitchFamily="34" charset="0"/>
                <a:cs typeface="Arial" panose="020B0604020202020204" pitchFamily="34" charset="0"/>
              </a:rPr>
              <a:t>While text can be visualized at the token level through independent separation, images exhibit spatial and contextual continuity, making individual interpretation more challenging.</a:t>
            </a:r>
            <a:endParaRPr lang="en-US" altLang="ko-KR" sz="3200" dirty="0">
              <a:latin typeface="Arial" panose="020B0604020202020204" pitchFamily="34" charset="0"/>
              <a:ea typeface="함초롬돋움" panose="020B0604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0912977A-B959-9BB5-BCDB-8F4F68AF474F}"/>
              </a:ext>
            </a:extLst>
          </p:cNvPr>
          <p:cNvSpPr/>
          <p:nvPr/>
        </p:nvSpPr>
        <p:spPr>
          <a:xfrm>
            <a:off x="1041721" y="12071051"/>
            <a:ext cx="5459529" cy="1205970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EA3BEDC-1CC9-8031-4ECC-432F9A0632D9}"/>
              </a:ext>
            </a:extLst>
          </p:cNvPr>
          <p:cNvSpPr txBox="1"/>
          <p:nvPr/>
        </p:nvSpPr>
        <p:spPr>
          <a:xfrm>
            <a:off x="-1134908" y="11835582"/>
            <a:ext cx="9793311" cy="13062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000" b="1" dirty="0">
                <a:solidFill>
                  <a:schemeClr val="bg1"/>
                </a:solidFill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Challenge</a:t>
            </a:r>
            <a:endParaRPr lang="ko-KR" altLang="en-US" sz="6000" b="1" dirty="0">
              <a:solidFill>
                <a:schemeClr val="bg1"/>
              </a:solidFill>
              <a:latin typeface="Arial" panose="020B0604020202020204" pitchFamily="34" charset="0"/>
              <a:ea typeface="함초롬돋움" panose="020B0604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3F002B0-CAAD-3ABD-2B07-3F04F981A458}"/>
              </a:ext>
            </a:extLst>
          </p:cNvPr>
          <p:cNvSpPr txBox="1"/>
          <p:nvPr/>
        </p:nvSpPr>
        <p:spPr>
          <a:xfrm>
            <a:off x="1302765" y="13435881"/>
            <a:ext cx="1470792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Can existing XAI methods for interpreting T2I models be directly applied?</a:t>
            </a:r>
            <a:endParaRPr lang="ko-KR" altLang="en-US" sz="3200" b="1" dirty="0">
              <a:latin typeface="Arial" panose="020B0604020202020204" pitchFamily="34" charset="0"/>
              <a:ea typeface="함초롬돋움" panose="020B0604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B4EDB91-F764-D2E7-9F4F-DE23A9EB2BFA}"/>
              </a:ext>
            </a:extLst>
          </p:cNvPr>
          <p:cNvSpPr txBox="1"/>
          <p:nvPr/>
        </p:nvSpPr>
        <p:spPr>
          <a:xfrm>
            <a:off x="377542" y="13087712"/>
            <a:ext cx="925223" cy="106343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800" b="1" dirty="0">
                <a:solidFill>
                  <a:srgbClr val="333F50"/>
                </a:solidFill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Q.</a:t>
            </a:r>
            <a:endParaRPr lang="ko-KR" altLang="en-US" sz="4800" b="1" dirty="0">
              <a:solidFill>
                <a:srgbClr val="333F50"/>
              </a:solidFill>
              <a:latin typeface="Arial" panose="020B0604020202020204" pitchFamily="34" charset="0"/>
              <a:ea typeface="함초롬돋움" panose="020B0604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18EEA79-7C55-FF64-FB34-2F5D29501059}"/>
              </a:ext>
            </a:extLst>
          </p:cNvPr>
          <p:cNvSpPr txBox="1"/>
          <p:nvPr/>
        </p:nvSpPr>
        <p:spPr>
          <a:xfrm>
            <a:off x="377542" y="13927274"/>
            <a:ext cx="925223" cy="106343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800" b="1" dirty="0">
                <a:solidFill>
                  <a:srgbClr val="333F50"/>
                </a:solidFill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A.</a:t>
            </a:r>
            <a:endParaRPr lang="ko-KR" altLang="en-US" sz="4800" b="1" dirty="0">
              <a:solidFill>
                <a:srgbClr val="333F50"/>
              </a:solidFill>
              <a:latin typeface="Arial" panose="020B0604020202020204" pitchFamily="34" charset="0"/>
              <a:ea typeface="함초롬돋움" panose="020B0604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0639716F-C617-2E5B-9D07-5545188005CA}"/>
              </a:ext>
            </a:extLst>
          </p:cNvPr>
          <p:cNvSpPr txBox="1"/>
          <p:nvPr/>
        </p:nvSpPr>
        <p:spPr>
          <a:xfrm>
            <a:off x="553191" y="17751298"/>
            <a:ext cx="155384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3200" b="1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Bi-directional</a:t>
            </a: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 attention scores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3200" b="1" dirty="0">
                <a:solidFill>
                  <a:srgbClr val="C00000"/>
                </a:solidFill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Reference-to-Generated (R2G)</a:t>
            </a: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 attention score: influence of reference patch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altLang="ko-KR" sz="3200" b="1" dirty="0">
                <a:solidFill>
                  <a:srgbClr val="0070C0"/>
                </a:solidFill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Generated-to-Reference (G2R)</a:t>
            </a: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 attention score: influence of generated patch</a:t>
            </a: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FEF25BD8-C6C7-8533-E6E5-1724B3BE8F6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0047" y="19977260"/>
            <a:ext cx="9121673" cy="1219411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:a16="http://schemas.microsoft.com/office/drawing/2014/main" id="{6966F535-85B3-D07E-78E3-AF006DEAD0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4020" y="21346279"/>
            <a:ext cx="8978213" cy="1093883"/>
          </a:xfrm>
          <a:prstGeom prst="rect">
            <a:avLst/>
          </a:prstGeom>
        </p:spPr>
      </p:pic>
      <p:sp>
        <p:nvSpPr>
          <p:cNvPr id="57" name="오른쪽 대괄호 56">
            <a:extLst>
              <a:ext uri="{FF2B5EF4-FFF2-40B4-BE49-F238E27FC236}">
                <a16:creationId xmlns:a16="http://schemas.microsoft.com/office/drawing/2014/main" id="{322416E4-35F1-E1C5-BACB-B0A5D35603BD}"/>
              </a:ext>
            </a:extLst>
          </p:cNvPr>
          <p:cNvSpPr/>
          <p:nvPr/>
        </p:nvSpPr>
        <p:spPr>
          <a:xfrm rot="5400000" flipH="1" flipV="1">
            <a:off x="24899501" y="-3797514"/>
            <a:ext cx="508689" cy="16075864"/>
          </a:xfrm>
          <a:prstGeom prst="rightBracket">
            <a:avLst>
              <a:gd name="adj" fmla="val 48006"/>
            </a:avLst>
          </a:prstGeom>
          <a:ln w="1270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9" name="오른쪽 대괄호 58">
            <a:extLst>
              <a:ext uri="{FF2B5EF4-FFF2-40B4-BE49-F238E27FC236}">
                <a16:creationId xmlns:a16="http://schemas.microsoft.com/office/drawing/2014/main" id="{9FE0DFF6-F811-AE1B-EC4C-573EFA33F025}"/>
              </a:ext>
            </a:extLst>
          </p:cNvPr>
          <p:cNvSpPr/>
          <p:nvPr/>
        </p:nvSpPr>
        <p:spPr>
          <a:xfrm rot="5400000" flipH="1" flipV="1">
            <a:off x="41788351" y="-3797514"/>
            <a:ext cx="508689" cy="16075864"/>
          </a:xfrm>
          <a:prstGeom prst="rightBracket">
            <a:avLst>
              <a:gd name="adj" fmla="val 48006"/>
            </a:avLst>
          </a:prstGeom>
          <a:ln w="1270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E7E3554-0CD2-D40C-CFB8-CEA3FDBDFE35}"/>
              </a:ext>
            </a:extLst>
          </p:cNvPr>
          <p:cNvSpPr txBox="1"/>
          <p:nvPr/>
        </p:nvSpPr>
        <p:spPr>
          <a:xfrm>
            <a:off x="17542281" y="4703889"/>
            <a:ext cx="1579279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We designed five types of attribution maps.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3200" b="1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Unified-level </a:t>
            </a: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attribution map: shows the overall generation flow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3200" b="1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Head-level</a:t>
            </a: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 attribution map: displays score distribution for each attention head</a:t>
            </a:r>
            <a:endParaRPr lang="en-US" altLang="ko-KR" sz="3200" b="1" dirty="0">
              <a:latin typeface="Arial" panose="020B0604020202020204" pitchFamily="34" charset="0"/>
              <a:ea typeface="함초롬돋움" panose="020B0604000101010101" pitchFamily="50" charset="-127"/>
              <a:cs typeface="Arial" panose="020B06040202020202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3200" b="1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Time-level</a:t>
            </a: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 attribution map: analyzes how the process changes over time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3200" b="1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Layer-level</a:t>
            </a: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 attribution map: helps understand the role of each layer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3200" b="1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Specific-reference</a:t>
            </a: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 attribution map: highlights the areas in the reference image that influenced specific patches in the generated image</a:t>
            </a: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30526F71-EF5A-6095-BBF6-A426EE990FCF}"/>
              </a:ext>
            </a:extLst>
          </p:cNvPr>
          <p:cNvSpPr/>
          <p:nvPr/>
        </p:nvSpPr>
        <p:spPr>
          <a:xfrm>
            <a:off x="1107781" y="20991715"/>
            <a:ext cx="1576154" cy="76583"/>
          </a:xfrm>
          <a:prstGeom prst="roundRect">
            <a:avLst>
              <a:gd name="adj" fmla="val 32450"/>
            </a:avLst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9520D407-56D1-6200-7BC3-F846D593824E}"/>
              </a:ext>
            </a:extLst>
          </p:cNvPr>
          <p:cNvSpPr/>
          <p:nvPr/>
        </p:nvSpPr>
        <p:spPr>
          <a:xfrm>
            <a:off x="1107781" y="22363579"/>
            <a:ext cx="1576154" cy="76583"/>
          </a:xfrm>
          <a:prstGeom prst="roundRect">
            <a:avLst>
              <a:gd name="adj" fmla="val 32450"/>
            </a:avLst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DA8B125-F5D3-D68D-B3EC-80F0C695A0D8}"/>
              </a:ext>
            </a:extLst>
          </p:cNvPr>
          <p:cNvSpPr txBox="1"/>
          <p:nvPr/>
        </p:nvSpPr>
        <p:spPr>
          <a:xfrm>
            <a:off x="17513087" y="16180839"/>
            <a:ext cx="155922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Inpainting model: Paint-by-Example, DCI-VTON, </a:t>
            </a:r>
            <a:r>
              <a:rPr lang="en-US" altLang="ko-KR" sz="3200" dirty="0" err="1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StableVITON</a:t>
            </a:r>
            <a:endParaRPr lang="en-US" altLang="ko-KR" sz="3200" dirty="0">
              <a:latin typeface="Arial" panose="020B0604020202020204" pitchFamily="34" charset="0"/>
              <a:ea typeface="함초롬돋움" panose="020B0604000101010101" pitchFamily="50" charset="-12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Bidirectional maps illustrate how reference details, such as clothing patterns and textures, transfer to the generated image.</a:t>
            </a:r>
          </a:p>
        </p:txBody>
      </p: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A65C3CFD-6648-FA03-442B-0B371D1B46E5}"/>
              </a:ext>
            </a:extLst>
          </p:cNvPr>
          <p:cNvGrpSpPr/>
          <p:nvPr/>
        </p:nvGrpSpPr>
        <p:grpSpPr>
          <a:xfrm>
            <a:off x="34314176" y="10717840"/>
            <a:ext cx="9282507" cy="1950153"/>
            <a:chOff x="26897986" y="15928912"/>
            <a:chExt cx="6797821" cy="1428148"/>
          </a:xfrm>
        </p:grpSpPr>
        <p:pic>
          <p:nvPicPr>
            <p:cNvPr id="89" name="그림 88">
              <a:extLst>
                <a:ext uri="{FF2B5EF4-FFF2-40B4-BE49-F238E27FC236}">
                  <a16:creationId xmlns:a16="http://schemas.microsoft.com/office/drawing/2014/main" id="{F0B6D8D3-E118-97B9-6F5F-BF2BE49AA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r="25679"/>
            <a:stretch/>
          </p:blipFill>
          <p:spPr>
            <a:xfrm>
              <a:off x="26897986" y="15928912"/>
              <a:ext cx="6797821" cy="1428148"/>
            </a:xfrm>
            <a:prstGeom prst="rect">
              <a:avLst/>
            </a:prstGeom>
          </p:spPr>
        </p:pic>
        <p:sp>
          <p:nvSpPr>
            <p:cNvPr id="90" name="사각형: 둥근 모서리 89">
              <a:extLst>
                <a:ext uri="{FF2B5EF4-FFF2-40B4-BE49-F238E27FC236}">
                  <a16:creationId xmlns:a16="http://schemas.microsoft.com/office/drawing/2014/main" id="{1A17897C-6585-892C-9DA1-A22F6E16854C}"/>
                </a:ext>
              </a:extLst>
            </p:cNvPr>
            <p:cNvSpPr/>
            <p:nvPr/>
          </p:nvSpPr>
          <p:spPr>
            <a:xfrm>
              <a:off x="27040273" y="16954833"/>
              <a:ext cx="6655533" cy="249568"/>
            </a:xfrm>
            <a:prstGeom prst="roundRect">
              <a:avLst/>
            </a:prstGeom>
            <a:solidFill>
              <a:srgbClr val="F7CE00">
                <a:alpha val="23000"/>
              </a:srgb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E1CBBF38-C314-D5C6-A157-6C8F5985779C}"/>
                  </a:ext>
                </a:extLst>
              </p:cNvPr>
              <p:cNvSpPr txBox="1"/>
              <p:nvPr/>
            </p:nvSpPr>
            <p:spPr>
              <a:xfrm>
                <a:off x="17513087" y="10036141"/>
                <a:ext cx="15792797" cy="15808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We assess on object detection task how effectively</a:t>
                </a:r>
                <a:r>
                  <a:rPr lang="en-US" altLang="ko-KR" sz="3200" b="1" dirty="0">
                    <a:ea typeface="HY헤드라인M" panose="02030600000101010101" pitchFamily="18" charset="-127"/>
                    <a:cs typeface="Noto Sans" panose="020B0502040504020204" pitchFamily="34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3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</m:ctrlPr>
                      </m:sSupPr>
                      <m:e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  <m:t>𝑰</m:t>
                        </m:r>
                      </m:e>
                      <m:sup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  <m:t>𝟐</m:t>
                        </m:r>
                      </m:sup>
                    </m:sSup>
                    <m:r>
                      <a:rPr lang="en-US" altLang="ko-KR" sz="3200" b="1" i="1" smtClean="0">
                        <a:latin typeface="Cambria Math" panose="02040503050406030204" pitchFamily="18" charset="0"/>
                        <a:ea typeface="HY헤드라인M" panose="02030600000101010101" pitchFamily="18" charset="-127"/>
                        <a:cs typeface="Noto Sans" panose="020B0502040504020204" pitchFamily="34" charset="0"/>
                      </a:rPr>
                      <m:t>𝑨𝑴</m:t>
                    </m:r>
                  </m:oMath>
                </a14:m>
                <a:r>
                  <a:rPr lang="en-US" altLang="ko-KR" sz="3200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 captures and visualizes critical object features in both reference and generated images, even in unseen scenarios. </a:t>
                </a:r>
              </a:p>
            </p:txBody>
          </p:sp>
        </mc:Choice>
        <mc:Fallback xmlns=""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E1CBBF38-C314-D5C6-A157-6C8F598577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13087" y="10036141"/>
                <a:ext cx="15792797" cy="1580817"/>
              </a:xfrm>
              <a:prstGeom prst="rect">
                <a:avLst/>
              </a:prstGeom>
              <a:blipFill>
                <a:blip r:embed="rId17"/>
                <a:stretch>
                  <a:fillRect l="-888" t="-5000" b="-115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8" name="TextBox 97">
            <a:extLst>
              <a:ext uri="{FF2B5EF4-FFF2-40B4-BE49-F238E27FC236}">
                <a16:creationId xmlns:a16="http://schemas.microsoft.com/office/drawing/2014/main" id="{AE50B87E-3037-3E4C-9460-BA8F2BE81644}"/>
              </a:ext>
            </a:extLst>
          </p:cNvPr>
          <p:cNvSpPr txBox="1"/>
          <p:nvPr/>
        </p:nvSpPr>
        <p:spPr>
          <a:xfrm>
            <a:off x="34299813" y="4665955"/>
            <a:ext cx="153530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Super-resolution model: PASD, </a:t>
            </a:r>
            <a:r>
              <a:rPr lang="en-US" altLang="ko-KR" sz="3200" dirty="0" err="1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SeeSR</a:t>
            </a:r>
            <a:endParaRPr lang="en-US" altLang="ko-KR" sz="3200" dirty="0">
              <a:latin typeface="Arial" panose="020B0604020202020204" pitchFamily="34" charset="0"/>
              <a:ea typeface="함초롬돋움" panose="020B0604000101010101" pitchFamily="50" charset="-127"/>
              <a:cs typeface="Arial" panose="020B0604020202020204" pitchFamily="34" charset="0"/>
            </a:endParaRPr>
          </a:p>
        </p:txBody>
      </p:sp>
      <p:cxnSp>
        <p:nvCxnSpPr>
          <p:cNvPr id="100" name="직선 화살표 연결선 99">
            <a:extLst>
              <a:ext uri="{FF2B5EF4-FFF2-40B4-BE49-F238E27FC236}">
                <a16:creationId xmlns:a16="http://schemas.microsoft.com/office/drawing/2014/main" id="{CCE8DD38-5FE5-6308-E308-F70449611ABB}"/>
              </a:ext>
            </a:extLst>
          </p:cNvPr>
          <p:cNvCxnSpPr>
            <a:cxnSpLocks/>
          </p:cNvCxnSpPr>
          <p:nvPr/>
        </p:nvCxnSpPr>
        <p:spPr>
          <a:xfrm flipH="1">
            <a:off x="15632645" y="6761845"/>
            <a:ext cx="2128017" cy="525294"/>
          </a:xfrm>
          <a:prstGeom prst="straightConnector1">
            <a:avLst/>
          </a:prstGeom>
          <a:ln w="76200">
            <a:solidFill>
              <a:srgbClr val="333F50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434E081A-1D01-F83E-A8F2-B6F5BA3FBB53}"/>
              </a:ext>
            </a:extLst>
          </p:cNvPr>
          <p:cNvSpPr txBox="1"/>
          <p:nvPr/>
        </p:nvSpPr>
        <p:spPr>
          <a:xfrm>
            <a:off x="34301627" y="8376927"/>
            <a:ext cx="1535301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We applied our method to model debugging and refinement.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Downstream metrics: FID, KID, LPIPS, SSIM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We trained a custom model, found that attention score variance caused inconsistent colors, and applied a new loss function to ensure stable attention and improve performance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2CA5A4C-20C5-1C92-EBFA-6DA7BBCEE1A3}"/>
              </a:ext>
            </a:extLst>
          </p:cNvPr>
          <p:cNvSpPr txBox="1"/>
          <p:nvPr/>
        </p:nvSpPr>
        <p:spPr>
          <a:xfrm>
            <a:off x="34299812" y="12690208"/>
            <a:ext cx="153530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Comparison with T2I approach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altLang="ko-KR" sz="3200" dirty="0"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rPr>
              <a:t>Generate uninterpretable maps</a:t>
            </a:r>
          </a:p>
        </p:txBody>
      </p:sp>
      <p:sp>
        <p:nvSpPr>
          <p:cNvPr id="104" name="오른쪽 대괄호 103">
            <a:extLst>
              <a:ext uri="{FF2B5EF4-FFF2-40B4-BE49-F238E27FC236}">
                <a16:creationId xmlns:a16="http://schemas.microsoft.com/office/drawing/2014/main" id="{EEF113DE-3F68-D7B4-A8DC-409C2FEC232E}"/>
              </a:ext>
            </a:extLst>
          </p:cNvPr>
          <p:cNvSpPr/>
          <p:nvPr/>
        </p:nvSpPr>
        <p:spPr>
          <a:xfrm rot="5400000" flipH="1" flipV="1">
            <a:off x="41940751" y="10434578"/>
            <a:ext cx="508689" cy="16075864"/>
          </a:xfrm>
          <a:prstGeom prst="rightBracket">
            <a:avLst>
              <a:gd name="adj" fmla="val 48006"/>
            </a:avLst>
          </a:prstGeom>
          <a:ln w="127000">
            <a:solidFill>
              <a:srgbClr val="333F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963192FE-D63D-5E9E-38E7-A91FE60A13EB}"/>
              </a:ext>
            </a:extLst>
          </p:cNvPr>
          <p:cNvGrpSpPr/>
          <p:nvPr/>
        </p:nvGrpSpPr>
        <p:grpSpPr>
          <a:xfrm>
            <a:off x="32782681" y="17352263"/>
            <a:ext cx="9793311" cy="1438584"/>
            <a:chOff x="35072565" y="15588118"/>
            <a:chExt cx="9793311" cy="1438584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926CF69-5158-27CF-B6CB-BCBA63E9D1F4}"/>
                </a:ext>
              </a:extLst>
            </p:cNvPr>
            <p:cNvSpPr/>
            <p:nvPr/>
          </p:nvSpPr>
          <p:spPr>
            <a:xfrm>
              <a:off x="37239457" y="15820732"/>
              <a:ext cx="5459529" cy="1205970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0F5AC0D-4781-D420-5113-3F5BF4F18AE1}"/>
                </a:ext>
              </a:extLst>
            </p:cNvPr>
            <p:cNvSpPr txBox="1"/>
            <p:nvPr/>
          </p:nvSpPr>
          <p:spPr>
            <a:xfrm>
              <a:off x="35072565" y="15588118"/>
              <a:ext cx="9793311" cy="130625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6000" b="1" dirty="0">
                  <a:solidFill>
                    <a:schemeClr val="bg1"/>
                  </a:solidFill>
                  <a:latin typeface="Arial" panose="020B0604020202020204" pitchFamily="34" charset="0"/>
                  <a:ea typeface="함초롬돋움" panose="020B0604000101010101" pitchFamily="50" charset="-127"/>
                  <a:cs typeface="Arial" panose="020B0604020202020204" pitchFamily="34" charset="0"/>
                </a:rPr>
                <a:t>Conclusion</a:t>
              </a:r>
              <a:endParaRPr lang="ko-KR" altLang="en-US" sz="6000" b="1" dirty="0">
                <a:solidFill>
                  <a:schemeClr val="bg1"/>
                </a:solidFill>
                <a:latin typeface="Arial" panose="020B0604020202020204" pitchFamily="34" charset="0"/>
                <a:ea typeface="함초롬돋움" panose="020B0604000101010101" pitchFamily="50" charset="-127"/>
                <a:cs typeface="Arial" panose="020B0604020202020204" pitchFamily="34" charset="0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5EA45388-3ACF-7B15-B45C-6FD9B0E43A27}"/>
                  </a:ext>
                </a:extLst>
              </p:cNvPr>
              <p:cNvSpPr txBox="1"/>
              <p:nvPr/>
            </p:nvSpPr>
            <p:spPr>
              <a:xfrm>
                <a:off x="34299814" y="18849318"/>
                <a:ext cx="15353011" cy="40541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We propose a method using cross-attention maps to analyze image-to-image latent diffusion models.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3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</m:ctrlPr>
                      </m:sSupPr>
                      <m:e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  <m:t>𝑰</m:t>
                        </m:r>
                      </m:e>
                      <m:sup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  <m:t>𝟐</m:t>
                        </m:r>
                      </m:sup>
                    </m:sSup>
                    <m:r>
                      <a:rPr lang="en-US" altLang="ko-KR" sz="3200" b="1" i="1" smtClean="0">
                        <a:latin typeface="Cambria Math" panose="02040503050406030204" pitchFamily="18" charset="0"/>
                        <a:ea typeface="HY헤드라인M" panose="02030600000101010101" pitchFamily="18" charset="-127"/>
                        <a:cs typeface="Noto Sans" panose="020B0502040504020204" pitchFamily="34" charset="0"/>
                      </a:rPr>
                      <m:t>𝑨𝑴</m:t>
                    </m:r>
                  </m:oMath>
                </a14:m>
                <a:r>
                  <a:rPr lang="en-US" altLang="ko-KR" sz="3200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 produces two attribution maps: one capturing the reference image’s influence on the generated image </a:t>
                </a:r>
                <a:r>
                  <a:rPr lang="en-US" altLang="ko-KR" sz="3200" b="1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(R2G)</a:t>
                </a:r>
                <a:r>
                  <a:rPr lang="en-US" altLang="ko-KR" sz="3200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 and another tracing the generated image back to the reference </a:t>
                </a:r>
                <a:r>
                  <a:rPr lang="en-US" altLang="ko-KR" sz="3200" b="1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(G2R)</a:t>
                </a:r>
                <a:r>
                  <a:rPr lang="en-US" altLang="ko-KR" sz="3200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.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ko-KR" sz="3200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Experiments on object detection, inpainting, and super-resolution demonstrate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3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</m:ctrlPr>
                      </m:sSupPr>
                      <m:e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  <m:t>𝑰</m:t>
                        </m:r>
                      </m:e>
                      <m:sup>
                        <m:r>
                          <a:rPr lang="en-US" altLang="ko-KR" sz="3200" b="1" i="1" smtClean="0">
                            <a:latin typeface="Cambria Math" panose="02040503050406030204" pitchFamily="18" charset="0"/>
                            <a:ea typeface="HY헤드라인M" panose="02030600000101010101" pitchFamily="18" charset="-127"/>
                            <a:cs typeface="Noto Sans" panose="020B0502040504020204" pitchFamily="34" charset="0"/>
                          </a:rPr>
                          <m:t>𝟐</m:t>
                        </m:r>
                      </m:sup>
                    </m:sSup>
                    <m:r>
                      <a:rPr lang="en-US" altLang="ko-KR" sz="3200" b="1" i="1" smtClean="0">
                        <a:latin typeface="Cambria Math" panose="02040503050406030204" pitchFamily="18" charset="0"/>
                        <a:ea typeface="HY헤드라인M" panose="02030600000101010101" pitchFamily="18" charset="-127"/>
                        <a:cs typeface="Noto Sans" panose="020B0502040504020204" pitchFamily="34" charset="0"/>
                      </a:rPr>
                      <m:t>𝑨𝑴</m:t>
                    </m:r>
                  </m:oMath>
                </a14:m>
                <a:r>
                  <a:rPr lang="en-US" altLang="ko-KR" sz="3200" dirty="0">
                    <a:latin typeface="Arial" panose="020B0604020202020204" pitchFamily="34" charset="0"/>
                    <a:ea typeface="함초롬돋움" panose="020B0604000101010101" pitchFamily="50" charset="-127"/>
                    <a:cs typeface="Arial" panose="020B0604020202020204" pitchFamily="34" charset="0"/>
                  </a:rPr>
                  <a:t> enhances interpretability, identifies critical attribution patterns, and provides valuable insights for debugging and refinement.</a:t>
                </a:r>
              </a:p>
            </p:txBody>
          </p:sp>
        </mc:Choice>
        <mc:Fallback xmlns=""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5EA45388-3ACF-7B15-B45C-6FD9B0E43A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299814" y="18849318"/>
                <a:ext cx="15353011" cy="4054187"/>
              </a:xfrm>
              <a:prstGeom prst="rect">
                <a:avLst/>
              </a:prstGeom>
              <a:blipFill>
                <a:blip r:embed="rId18"/>
                <a:stretch>
                  <a:fillRect l="-913" t="-1955" r="-1509" b="-391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>
            <a:extLst>
              <a:ext uri="{FF2B5EF4-FFF2-40B4-BE49-F238E27FC236}">
                <a16:creationId xmlns:a16="http://schemas.microsoft.com/office/drawing/2014/main" id="{C87845A2-670B-9C54-AA33-8873C8333B0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9573" y="13765049"/>
            <a:ext cx="8400100" cy="367570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D204D8F-84DF-47C3-8DD9-2CBD7526FBC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703" y="5779157"/>
            <a:ext cx="4327116" cy="615953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9B025527-7469-F557-E5AB-EECABFED1B7E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047" y="5970220"/>
            <a:ext cx="8007283" cy="5877267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FA7E11E-9803-0EEA-5354-DF5E7ABEC2A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5123" y="11673689"/>
            <a:ext cx="9642936" cy="401019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C789209-7005-B6A8-E7CB-76D1DA7BC8FB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0977" y="10661486"/>
            <a:ext cx="6664927" cy="567860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CECD393F-ED3D-606A-DC50-9BC796C9D3FD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0625" y="5221743"/>
            <a:ext cx="16948939" cy="274746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75447A51-18F7-44CF-3BAD-5D035E15D23A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22499" y="18056437"/>
            <a:ext cx="16946408" cy="474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869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22640</TotalTime>
  <Words>408</Words>
  <Application>Microsoft Office PowerPoint</Application>
  <PresentationFormat>사용자 지정</PresentationFormat>
  <Paragraphs>39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9" baseType="lpstr">
      <vt:lpstr>HY헤드라인M</vt:lpstr>
      <vt:lpstr>맑은 고딕</vt:lpstr>
      <vt:lpstr>Arial</vt:lpstr>
      <vt:lpstr>Calibri</vt:lpstr>
      <vt:lpstr>Calibri Light</vt:lpstr>
      <vt:lpstr>Cambria Math</vt:lpstr>
      <vt:lpstr>Wingdings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Reading Wikipedia to Answer  Open-Domain Questions </dc:title>
  <dc:creator>미자 김</dc:creator>
  <cp:lastModifiedBy>mija kim</cp:lastModifiedBy>
  <cp:revision>102</cp:revision>
  <dcterms:created xsi:type="dcterms:W3CDTF">2023-09-13T02:20:10Z</dcterms:created>
  <dcterms:modified xsi:type="dcterms:W3CDTF">2025-03-19T07:23:15Z</dcterms:modified>
</cp:coreProperties>
</file>

<file path=docProps/thumbnail.jpeg>
</file>